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70" r:id="rId4"/>
    <p:sldId id="274" r:id="rId5"/>
    <p:sldId id="264" r:id="rId6"/>
    <p:sldId id="268" r:id="rId7"/>
    <p:sldId id="266" r:id="rId8"/>
    <p:sldId id="276" r:id="rId9"/>
    <p:sldId id="277" r:id="rId10"/>
    <p:sldId id="27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bernal.SALUDBCS\Documents\ARCHIVOS%202016\INFORMACION%20SEMANAL%20Y%20MENSUAL\semana%2018-2016\base%20flu%20semana%2018-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bernal.SALUDBCS\Documents\ARCHIVOS%202016\INFORMACION%20SEMANAL%20Y%20MENSUAL\semana%2018-2016\REPORTE%20DENGUE%20SEM%2018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n-US" sz="1000" dirty="0"/>
              <a:t>BCS.CURVA EPIDEMICA DE LA INFLUENZA PERIODO 205-2016</a:t>
            </a:r>
          </a:p>
        </c:rich>
      </c:tx>
      <c:layout>
        <c:manualLayout>
          <c:xMode val="edge"/>
          <c:yMode val="edge"/>
          <c:x val="0.28305726526969627"/>
          <c:y val="1.6016016016016023E-2"/>
        </c:manualLayout>
      </c:layout>
      <c:overlay val="1"/>
    </c:title>
    <c:plotArea>
      <c:layout>
        <c:manualLayout>
          <c:layoutTarget val="inner"/>
          <c:xMode val="edge"/>
          <c:yMode val="edge"/>
          <c:x val="6.7151555867310808E-2"/>
          <c:y val="8.0936575965979057E-2"/>
          <c:w val="0.91060018375996532"/>
          <c:h val="0.76088973055583342"/>
        </c:manualLayout>
      </c:layout>
      <c:barChart>
        <c:barDir val="col"/>
        <c:grouping val="clustered"/>
        <c:ser>
          <c:idx val="0"/>
          <c:order val="0"/>
          <c:tx>
            <c:strRef>
              <c:f>'curva epidemica'!$D$2</c:f>
              <c:strCache>
                <c:ptCount val="1"/>
                <c:pt idx="0">
                  <c:v>Probables      820</c:v>
                </c:pt>
              </c:strCache>
            </c:strRef>
          </c:tx>
          <c:cat>
            <c:strRef>
              <c:f>'curva epidemica'!$C$3:$C$34</c:f>
              <c:strCache>
                <c:ptCount val="32"/>
                <c:pt idx="0">
                  <c:v>00-40</c:v>
                </c:pt>
                <c:pt idx="1">
                  <c:v>00-41</c:v>
                </c:pt>
                <c:pt idx="2">
                  <c:v>00-42</c:v>
                </c:pt>
                <c:pt idx="3">
                  <c:v>00-43</c:v>
                </c:pt>
                <c:pt idx="4">
                  <c:v>00-44</c:v>
                </c:pt>
                <c:pt idx="5">
                  <c:v>00-45</c:v>
                </c:pt>
                <c:pt idx="6">
                  <c:v>00-46</c:v>
                </c:pt>
                <c:pt idx="7">
                  <c:v>00-47</c:v>
                </c:pt>
                <c:pt idx="8">
                  <c:v>00-48</c:v>
                </c:pt>
                <c:pt idx="9">
                  <c:v>00-49</c:v>
                </c:pt>
                <c:pt idx="10">
                  <c:v>00-50</c:v>
                </c:pt>
                <c:pt idx="11">
                  <c:v>00-51</c:v>
                </c:pt>
                <c:pt idx="12">
                  <c:v>00-52</c:v>
                </c:pt>
                <c:pt idx="13">
                  <c:v>00-1</c:v>
                </c:pt>
                <c:pt idx="14">
                  <c:v>00-2</c:v>
                </c:pt>
                <c:pt idx="15">
                  <c:v>00-3</c:v>
                </c:pt>
                <c:pt idx="16">
                  <c:v>00-4</c:v>
                </c:pt>
                <c:pt idx="17">
                  <c:v>00-5</c:v>
                </c:pt>
                <c:pt idx="18">
                  <c:v>00-6</c:v>
                </c:pt>
                <c:pt idx="19">
                  <c:v>00-7</c:v>
                </c:pt>
                <c:pt idx="20">
                  <c:v>00-8</c:v>
                </c:pt>
                <c:pt idx="21">
                  <c:v>00-9</c:v>
                </c:pt>
                <c:pt idx="22">
                  <c:v>00-10</c:v>
                </c:pt>
                <c:pt idx="23">
                  <c:v>00-11</c:v>
                </c:pt>
                <c:pt idx="24">
                  <c:v>00-12</c:v>
                </c:pt>
                <c:pt idx="25">
                  <c:v>00-13</c:v>
                </c:pt>
                <c:pt idx="26">
                  <c:v>00-14</c:v>
                </c:pt>
                <c:pt idx="27">
                  <c:v>00-15</c:v>
                </c:pt>
                <c:pt idx="28">
                  <c:v>00-16</c:v>
                </c:pt>
                <c:pt idx="29">
                  <c:v>00-17</c:v>
                </c:pt>
                <c:pt idx="30">
                  <c:v>00-18</c:v>
                </c:pt>
                <c:pt idx="31">
                  <c:v>00-19</c:v>
                </c:pt>
              </c:strCache>
            </c:strRef>
          </c:cat>
          <c:val>
            <c:numRef>
              <c:f>'curva epidemica'!$D$3:$D$34</c:f>
              <c:numCache>
                <c:formatCode>General</c:formatCode>
                <c:ptCount val="32"/>
                <c:pt idx="0">
                  <c:v>5</c:v>
                </c:pt>
                <c:pt idx="1">
                  <c:v>6</c:v>
                </c:pt>
                <c:pt idx="2">
                  <c:v>9</c:v>
                </c:pt>
                <c:pt idx="3">
                  <c:v>5</c:v>
                </c:pt>
                <c:pt idx="4">
                  <c:v>7</c:v>
                </c:pt>
                <c:pt idx="5">
                  <c:v>4</c:v>
                </c:pt>
                <c:pt idx="6">
                  <c:v>5</c:v>
                </c:pt>
                <c:pt idx="7">
                  <c:v>5</c:v>
                </c:pt>
                <c:pt idx="8">
                  <c:v>7</c:v>
                </c:pt>
                <c:pt idx="9">
                  <c:v>8</c:v>
                </c:pt>
                <c:pt idx="10">
                  <c:v>6</c:v>
                </c:pt>
                <c:pt idx="11">
                  <c:v>1</c:v>
                </c:pt>
                <c:pt idx="12">
                  <c:v>4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4</c:v>
                </c:pt>
                <c:pt idx="17">
                  <c:v>24</c:v>
                </c:pt>
                <c:pt idx="18">
                  <c:v>21</c:v>
                </c:pt>
                <c:pt idx="19">
                  <c:v>52</c:v>
                </c:pt>
                <c:pt idx="20">
                  <c:v>67</c:v>
                </c:pt>
                <c:pt idx="21">
                  <c:v>99</c:v>
                </c:pt>
                <c:pt idx="22">
                  <c:v>152</c:v>
                </c:pt>
                <c:pt idx="23">
                  <c:v>115</c:v>
                </c:pt>
                <c:pt idx="24">
                  <c:v>55</c:v>
                </c:pt>
                <c:pt idx="25">
                  <c:v>55</c:v>
                </c:pt>
                <c:pt idx="26">
                  <c:v>32</c:v>
                </c:pt>
                <c:pt idx="27">
                  <c:v>19</c:v>
                </c:pt>
                <c:pt idx="28">
                  <c:v>15</c:v>
                </c:pt>
                <c:pt idx="29">
                  <c:v>11</c:v>
                </c:pt>
                <c:pt idx="30">
                  <c:v>11</c:v>
                </c:pt>
                <c:pt idx="31">
                  <c:v>3</c:v>
                </c:pt>
              </c:numCache>
            </c:numRef>
          </c:val>
        </c:ser>
        <c:axId val="39671680"/>
        <c:axId val="39677952"/>
      </c:barChart>
      <c:lineChart>
        <c:grouping val="standard"/>
        <c:ser>
          <c:idx val="1"/>
          <c:order val="1"/>
          <c:tx>
            <c:strRef>
              <c:f>'curva epidemica'!$E$2</c:f>
              <c:strCache>
                <c:ptCount val="1"/>
                <c:pt idx="0">
                  <c:v>Confirmados 230</c:v>
                </c:pt>
              </c:strCache>
            </c:strRef>
          </c:tx>
          <c:cat>
            <c:strRef>
              <c:f>'curva epidemica'!$C$3:$C$34</c:f>
              <c:strCache>
                <c:ptCount val="32"/>
                <c:pt idx="0">
                  <c:v>00-40</c:v>
                </c:pt>
                <c:pt idx="1">
                  <c:v>00-41</c:v>
                </c:pt>
                <c:pt idx="2">
                  <c:v>00-42</c:v>
                </c:pt>
                <c:pt idx="3">
                  <c:v>00-43</c:v>
                </c:pt>
                <c:pt idx="4">
                  <c:v>00-44</c:v>
                </c:pt>
                <c:pt idx="5">
                  <c:v>00-45</c:v>
                </c:pt>
                <c:pt idx="6">
                  <c:v>00-46</c:v>
                </c:pt>
                <c:pt idx="7">
                  <c:v>00-47</c:v>
                </c:pt>
                <c:pt idx="8">
                  <c:v>00-48</c:v>
                </c:pt>
                <c:pt idx="9">
                  <c:v>00-49</c:v>
                </c:pt>
                <c:pt idx="10">
                  <c:v>00-50</c:v>
                </c:pt>
                <c:pt idx="11">
                  <c:v>00-51</c:v>
                </c:pt>
                <c:pt idx="12">
                  <c:v>00-52</c:v>
                </c:pt>
                <c:pt idx="13">
                  <c:v>00-1</c:v>
                </c:pt>
                <c:pt idx="14">
                  <c:v>00-2</c:v>
                </c:pt>
                <c:pt idx="15">
                  <c:v>00-3</c:v>
                </c:pt>
                <c:pt idx="16">
                  <c:v>00-4</c:v>
                </c:pt>
                <c:pt idx="17">
                  <c:v>00-5</c:v>
                </c:pt>
                <c:pt idx="18">
                  <c:v>00-6</c:v>
                </c:pt>
                <c:pt idx="19">
                  <c:v>00-7</c:v>
                </c:pt>
                <c:pt idx="20">
                  <c:v>00-8</c:v>
                </c:pt>
                <c:pt idx="21">
                  <c:v>00-9</c:v>
                </c:pt>
                <c:pt idx="22">
                  <c:v>00-10</c:v>
                </c:pt>
                <c:pt idx="23">
                  <c:v>00-11</c:v>
                </c:pt>
                <c:pt idx="24">
                  <c:v>00-12</c:v>
                </c:pt>
                <c:pt idx="25">
                  <c:v>00-13</c:v>
                </c:pt>
                <c:pt idx="26">
                  <c:v>00-14</c:v>
                </c:pt>
                <c:pt idx="27">
                  <c:v>00-15</c:v>
                </c:pt>
                <c:pt idx="28">
                  <c:v>00-16</c:v>
                </c:pt>
                <c:pt idx="29">
                  <c:v>00-17</c:v>
                </c:pt>
                <c:pt idx="30">
                  <c:v>00-18</c:v>
                </c:pt>
                <c:pt idx="31">
                  <c:v>00-19</c:v>
                </c:pt>
              </c:strCache>
            </c:strRef>
          </c:cat>
          <c:val>
            <c:numRef>
              <c:f>'curva epidemica'!$E$3:$E$34</c:f>
              <c:numCache>
                <c:formatCode>General</c:formatCode>
                <c:ptCount val="32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3</c:v>
                </c:pt>
                <c:pt idx="18">
                  <c:v>2</c:v>
                </c:pt>
                <c:pt idx="19">
                  <c:v>18</c:v>
                </c:pt>
                <c:pt idx="20">
                  <c:v>21</c:v>
                </c:pt>
                <c:pt idx="21">
                  <c:v>39</c:v>
                </c:pt>
                <c:pt idx="22">
                  <c:v>54</c:v>
                </c:pt>
                <c:pt idx="23">
                  <c:v>27</c:v>
                </c:pt>
                <c:pt idx="24">
                  <c:v>15</c:v>
                </c:pt>
                <c:pt idx="25">
                  <c:v>18</c:v>
                </c:pt>
                <c:pt idx="26">
                  <c:v>4</c:v>
                </c:pt>
                <c:pt idx="27">
                  <c:v>3</c:v>
                </c:pt>
                <c:pt idx="28">
                  <c:v>4</c:v>
                </c:pt>
                <c:pt idx="29">
                  <c:v>1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marker val="1"/>
        <c:axId val="39671680"/>
        <c:axId val="39677952"/>
      </c:lineChart>
      <c:catAx>
        <c:axId val="396716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semanas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900"/>
            </a:pPr>
            <a:endParaRPr lang="es-MX"/>
          </a:p>
        </c:txPr>
        <c:crossAx val="39677952"/>
        <c:crosses val="autoZero"/>
        <c:auto val="1"/>
        <c:lblAlgn val="ctr"/>
        <c:lblOffset val="100"/>
      </c:catAx>
      <c:valAx>
        <c:axId val="39677952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 dirty="0"/>
                  <a:t>casos</a:t>
                </a:r>
              </a:p>
            </c:rich>
          </c:tx>
          <c:layout>
            <c:manualLayout>
              <c:xMode val="edge"/>
              <c:yMode val="edge"/>
              <c:x val="0"/>
              <c:y val="0.28379680388052758"/>
            </c:manualLayout>
          </c:layout>
        </c:title>
        <c:numFmt formatCode="General" sourceLinked="1"/>
        <c:tickLblPos val="nextTo"/>
        <c:crossAx val="39671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4299854911937482E-2"/>
          <c:y val="0.28635815321081881"/>
          <c:w val="0.16625679631953164"/>
          <c:h val="0.144808115201816"/>
        </c:manualLayout>
      </c:layout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 dirty="0"/>
              <a:t>BCS.CURVA EPIDEMICA SEMANAL A DENGUE SEGÚN RESULTADOS. 2016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1394575678040283E-2"/>
          <c:y val="0.10232648002333052"/>
          <c:w val="0.93737398209839162"/>
          <c:h val="0.74002697579469234"/>
        </c:manualLayout>
      </c:layout>
      <c:barChart>
        <c:barDir val="col"/>
        <c:grouping val="clustered"/>
        <c:ser>
          <c:idx val="3"/>
          <c:order val="2"/>
          <c:tx>
            <c:strRef>
              <c:f>HoGRAFICAja2!$B$6</c:f>
              <c:strCache>
                <c:ptCount val="1"/>
                <c:pt idx="0">
                  <c:v>Casos probables                          411</c:v>
                </c:pt>
              </c:strCache>
            </c:strRef>
          </c:tx>
          <c:val>
            <c:numRef>
              <c:f>HoGRAFICAja2!$C$6:$V$6</c:f>
              <c:numCache>
                <c:formatCode>General</c:formatCode>
                <c:ptCount val="20"/>
                <c:pt idx="0">
                  <c:v>29</c:v>
                </c:pt>
                <c:pt idx="1">
                  <c:v>20</c:v>
                </c:pt>
                <c:pt idx="2">
                  <c:v>17</c:v>
                </c:pt>
                <c:pt idx="3">
                  <c:v>7</c:v>
                </c:pt>
                <c:pt idx="4">
                  <c:v>14</c:v>
                </c:pt>
                <c:pt idx="5">
                  <c:v>21</c:v>
                </c:pt>
                <c:pt idx="6">
                  <c:v>26</c:v>
                </c:pt>
                <c:pt idx="7">
                  <c:v>34</c:v>
                </c:pt>
                <c:pt idx="8">
                  <c:v>40</c:v>
                </c:pt>
                <c:pt idx="9">
                  <c:v>47</c:v>
                </c:pt>
                <c:pt idx="10">
                  <c:v>32</c:v>
                </c:pt>
                <c:pt idx="11">
                  <c:v>12</c:v>
                </c:pt>
                <c:pt idx="12">
                  <c:v>22</c:v>
                </c:pt>
                <c:pt idx="13">
                  <c:v>17</c:v>
                </c:pt>
                <c:pt idx="14">
                  <c:v>21</c:v>
                </c:pt>
                <c:pt idx="15">
                  <c:v>12</c:v>
                </c:pt>
                <c:pt idx="16">
                  <c:v>17</c:v>
                </c:pt>
                <c:pt idx="17">
                  <c:v>10</c:v>
                </c:pt>
                <c:pt idx="18">
                  <c:v>9</c:v>
                </c:pt>
                <c:pt idx="19">
                  <c:v>4</c:v>
                </c:pt>
              </c:numCache>
            </c:numRef>
          </c:val>
        </c:ser>
        <c:axId val="39702912"/>
        <c:axId val="39704832"/>
      </c:barChart>
      <c:lineChart>
        <c:grouping val="standard"/>
        <c:ser>
          <c:idx val="1"/>
          <c:order val="0"/>
          <c:tx>
            <c:strRef>
              <c:f>HoGRAFICAja2!$B$4</c:f>
              <c:strCache>
                <c:ptCount val="1"/>
                <c:pt idx="0">
                  <c:v>Casos de FHD confirmados           0</c:v>
                </c:pt>
              </c:strCache>
            </c:strRef>
          </c:tx>
          <c:marker>
            <c:symbol val="none"/>
          </c:marker>
          <c:val>
            <c:numRef>
              <c:f>HoGRAFICAja2!$C$4:$V$4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ser>
          <c:idx val="2"/>
          <c:order val="1"/>
          <c:tx>
            <c:strRef>
              <c:f>HoGRAFICAja2!$B$5</c:f>
              <c:strCache>
                <c:ptCount val="1"/>
                <c:pt idx="0">
                  <c:v>Casos de FD confirmados             42</c:v>
                </c:pt>
              </c:strCache>
            </c:strRef>
          </c:tx>
          <c:spPr>
            <a:ln>
              <a:solidFill>
                <a:schemeClr val="accent2">
                  <a:lumMod val="50000"/>
                </a:schemeClr>
              </a:solidFill>
            </a:ln>
          </c:spPr>
          <c:marker>
            <c:symbol val="none"/>
          </c:marker>
          <c:val>
            <c:numRef>
              <c:f>HoGRAFICAja2!$C$5:$V$5</c:f>
              <c:numCache>
                <c:formatCode>General</c:formatCode>
                <c:ptCount val="20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0</c:v>
                </c:pt>
                <c:pt idx="12">
                  <c:v>3</c:v>
                </c:pt>
                <c:pt idx="13">
                  <c:v>5</c:v>
                </c:pt>
                <c:pt idx="14">
                  <c:v>0</c:v>
                </c:pt>
                <c:pt idx="15">
                  <c:v>0</c:v>
                </c:pt>
                <c:pt idx="16">
                  <c:v>2</c:v>
                </c:pt>
                <c:pt idx="17">
                  <c:v>0</c:v>
                </c:pt>
                <c:pt idx="18">
                  <c:v>1</c:v>
                </c:pt>
                <c:pt idx="19">
                  <c:v>0</c:v>
                </c:pt>
              </c:numCache>
            </c:numRef>
          </c:val>
        </c:ser>
        <c:marker val="1"/>
        <c:axId val="39702912"/>
        <c:axId val="39704832"/>
      </c:lineChart>
      <c:catAx>
        <c:axId val="397029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 dirty="0"/>
                  <a:t>SEMANAS</a:t>
                </a:r>
              </a:p>
            </c:rich>
          </c:tx>
          <c:layout/>
        </c:title>
        <c:tickLblPos val="nextTo"/>
        <c:crossAx val="39704832"/>
        <c:crosses val="autoZero"/>
        <c:auto val="1"/>
        <c:lblAlgn val="ctr"/>
        <c:lblOffset val="100"/>
      </c:catAx>
      <c:valAx>
        <c:axId val="39704832"/>
        <c:scaling>
          <c:orientation val="minMax"/>
        </c:scaling>
        <c:axPos val="l"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 dirty="0"/>
                  <a:t>CASOS</a:t>
                </a:r>
              </a:p>
            </c:rich>
          </c:tx>
          <c:layout>
            <c:manualLayout>
              <c:xMode val="edge"/>
              <c:yMode val="edge"/>
              <c:x val="3.0170267178141236E-3"/>
              <c:y val="0.26823089822105572"/>
            </c:manualLayout>
          </c:layout>
        </c:title>
        <c:numFmt formatCode="General" sourceLinked="1"/>
        <c:tickLblPos val="nextTo"/>
        <c:crossAx val="39702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17600107678857"/>
          <c:y val="0.22164625255176457"/>
          <c:w val="0.30208614307826953"/>
          <c:h val="0.17244787109944607"/>
        </c:manualLayout>
      </c:layout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Excel_Worksheet3.xlsx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5.xlsx"/><Relationship Id="rId5" Type="http://schemas.openxmlformats.org/officeDocument/2006/relationships/package" Target="../embeddings/Microsoft_Excel_Worksheet4.xlsx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s-MX" sz="2800" dirty="0" smtClean="0"/>
              <a:t>MORBILIDAD GENERAL, CANAL ENDEMICO  DE  LA TB.PULMONAR, SITUACION DE INFLUENZA,  Y EL DENGUE.  SEMANA EPIDEMIOLOGICA  # 18 AÑO 2016</a:t>
            </a:r>
            <a:endParaRPr lang="es-MX" sz="2800" dirty="0"/>
          </a:p>
        </p:txBody>
      </p:sp>
      <p:pic>
        <p:nvPicPr>
          <p:cNvPr id="5" name="4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620688"/>
            <a:ext cx="2894629" cy="85946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499992" y="5229200"/>
            <a:ext cx="43204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SUIVE WINDOWS. SSA</a:t>
            </a:r>
          </a:p>
          <a:p>
            <a:r>
              <a:rPr lang="es-MX" sz="1000" dirty="0" smtClean="0"/>
              <a:t>CORTE DE INFORMACION AL  20 - 05 -2016   </a:t>
            </a:r>
          </a:p>
          <a:p>
            <a:r>
              <a:rPr lang="es-MX" sz="1000" dirty="0" smtClean="0"/>
              <a:t>DEPARTAMENTO DE VIGILANCIA EPIDEMIOLOGICA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 HIGUERA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3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889347"/>
            <a:ext cx="2462581" cy="859465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547664" y="1628800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COMENTARIOS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43608" y="1988840"/>
            <a:ext cx="74168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Arial" pitchFamily="34" charset="0"/>
                <a:cs typeface="Arial" pitchFamily="34" charset="0"/>
              </a:rPr>
              <a:t>EL PANORAMA EPIDEMIOLOGICO ESTATAL A LA SEMANA # 18 DEL 2016, ESTA RESPALDADO CON EL 100% DE COBERTURA DE TODAS LAS UNIDADES DEL SECTOR, Y MUESTRAN  UNA TENDENCIA CLARA DE  DEMANDA DE ATENCION A LA SALUD,  POR LAS ENFERMEDADES TRASMISIBLES, LAS ENFERMEDADES NO TRASMISIBLES Y POR LOS ACCIDENTES. EN EL CUADRO DENOMINADO PRONTUARIO, ESTAN TABULADAS  LAS 20 PRINCIPALES CAUSAS DE  DX.  EN ESTE CUADRO ,  LAS ENF. TRASMISIBLES DESTACAN:  LAS VIRALES COMO LA VARICELA  CON EL 54%,  Y  LA FIEBRE POR DENGUE CON UN  147 % DE INCREMENTO, ESTAS CIFRAS SON COMPARADAS CON EL AÑO ANTERIOR. </a:t>
            </a:r>
          </a:p>
          <a:p>
            <a:endParaRPr lang="es-MX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000" dirty="0" smtClean="0">
                <a:latin typeface="Arial" pitchFamily="34" charset="0"/>
                <a:cs typeface="Arial" pitchFamily="34" charset="0"/>
              </a:rPr>
              <a:t>ENTRE LAS ENFERMEDADE NO TRASMISIBLES EL INCREMENTO ESTA UBICADO EN LOS CASOS DE INSUFICIENCIA VENOSA PERIFERICA, LA  DIABETES , OBESIDAD  Y LA HIPERTENSION (  47%, 30%, 27% Y 12% RESPECTIVAMENTE) Y ENTRE LOS ACCIDENTES : LOS OCASIONADOS POR VEHICULO DE MOTOR  REGISTRAN UN INCREMENTO DE 27% , Y  LAS QUEMADURAS 13%.</a:t>
            </a:r>
          </a:p>
          <a:p>
            <a:endParaRPr lang="es-MX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000" dirty="0" smtClean="0">
                <a:latin typeface="Arial" pitchFamily="34" charset="0"/>
                <a:cs typeface="Arial" pitchFamily="34" charset="0"/>
              </a:rPr>
              <a:t>POT OTRA PARTE,   ENTRE LOS SISTEMAS ESPECIALES, DESTACA QUE EL NUMERO DE CONFIRMADOS A DENGUE ES BAJO,  LO CUAL PUEDE SER CAUSADO POR  UN MUESTREO ELEVADO DE CASOS PROBABLES, JUSTIFICADO POR EL RIESGO DE TRASMISION EN LA ENTIDAD  A LA FIEBRE CHIKUNGUNYA Y ZIKA, QUE PRESENTAN, SINTOMATOLOGIA MUY SEMEJANTE. </a:t>
            </a:r>
          </a:p>
          <a:p>
            <a:endParaRPr lang="es-MX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000" dirty="0" smtClean="0">
                <a:latin typeface="Arial" pitchFamily="34" charset="0"/>
                <a:cs typeface="Arial" pitchFamily="34" charset="0"/>
              </a:rPr>
              <a:t> EN ESTE INFORME MOSTRAMOS LA SITUACION DE LA TUBERCULOSIS PULMONAR, EN LA GRAFICA DE  LA TENDENCIA ANUAL A PARTIR DEL PRIODO   2009-2016 , Y  SE OBSERVA QUE:  EL AÑO CON MAYOR REGISTRO FUE EL 2013 Y LOS AÑOS SUBSECUENTES HAN ESTADO POR DEBAJO DE ESTE AÑO, PERO YA SE OBSERVA UNA TENDENCIA AL  INCREMENTO.</a:t>
            </a:r>
          </a:p>
          <a:p>
            <a:endParaRPr lang="es-MX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000" dirty="0" smtClean="0">
                <a:latin typeface="Arial" pitchFamily="34" charset="0"/>
                <a:cs typeface="Arial" pitchFamily="34" charset="0"/>
              </a:rPr>
              <a:t> FINALMENTE PARA INFLUENZA, LA TRASMISION HA DISMUNIDO A PARTIR DE LA SEMANA 16, PERO LA ENTIDAD ESTA UBICADA EN EL PANORAMA NACIONAL COMO LA  SEGUNDA ENTIDAD , QUE PRESENTO LA MAYOR PROPORCION DE CONFIRMACION DE CASOS CON EL 28 % SOLO POR DEBAJO DE TLAXCALA CON 28.7%. POR LO CUAL NO  DEBE DE DESCUIDARSE LA VIGILANCIA EPIDEMIOLOGICA.</a:t>
            </a:r>
            <a:endParaRPr lang="es-MX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1691680" y="1844824"/>
          <a:ext cx="5400600" cy="4320473"/>
        </p:xfrm>
        <a:graphic>
          <a:graphicData uri="http://schemas.openxmlformats.org/drawingml/2006/table">
            <a:tbl>
              <a:tblPr/>
              <a:tblGrid>
                <a:gridCol w="2737675"/>
                <a:gridCol w="943704"/>
                <a:gridCol w="850267"/>
                <a:gridCol w="868954"/>
              </a:tblGrid>
              <a:tr h="12501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INSTITUTO DE SERVICIOS DE SALUD EN BAJA CALIFORNIA SUR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01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DIRECCION DE SERVICIOS DE SALUD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01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SUBDIRECCION DE EPIDEMIOLOGIA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01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DEPARTAMENTO DE VIGILANCIA EPIDEMIOLOGICA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0971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Prontuario semana 18-2016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09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700" b="1" i="0" u="none" strike="noStrike" dirty="0">
                          <a:solidFill>
                            <a:srgbClr val="FFFFFF"/>
                          </a:solidFill>
                          <a:latin typeface="Arial Narrow"/>
                        </a:rPr>
                        <a:t>20 Principales causas de dx.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latin typeface="Arial Narrow"/>
                        </a:rPr>
                        <a:t>2016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latin typeface="Arial Narrow"/>
                        </a:rPr>
                        <a:t>2015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 dirty="0">
                          <a:solidFill>
                            <a:srgbClr val="FFFFFF"/>
                          </a:solidFill>
                          <a:latin typeface="Arial Narrow"/>
                        </a:rPr>
                        <a:t>% Variación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Infecciones respiratorias agudas *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83836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 Narrow"/>
                        </a:rPr>
                        <a:t>80,403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4.27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Infección de vías urinarias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14065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13,333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5.49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Enfermedades diarreicas agudas **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13080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 Narrow"/>
                        </a:rPr>
                        <a:t>15,205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-13.98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Gingivitis y enfermedades periodontales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5649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 Narrow"/>
                        </a:rPr>
                        <a:t>5,035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12.19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Conjuntivitis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3407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3,037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12.18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Úlceras, gastritis y duodenitis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3377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 Narrow"/>
                        </a:rPr>
                        <a:t>3,884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-13.05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Obesidad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2537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 Narrow"/>
                        </a:rPr>
                        <a:t>1,983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27.94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Otitis media aguda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1663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 Narrow"/>
                        </a:rPr>
                        <a:t>1,948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-14.63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Varicela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1566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1,016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54.13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Enfermedades de Transmisión Sexual ***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1224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1,279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-4.30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Hipertensión arterial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1149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1,026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11.99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Otras helmintiasis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925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1,005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-7.96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Síndrome febril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923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635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45.67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Diabetes mellitus (ambas) 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853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708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30.37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Asma y estado asmático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816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929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-8.18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Insuficiencia venosa periférica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518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552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47.83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Quemaduras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456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 Narrow"/>
                        </a:rPr>
                        <a:t>404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12.87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Fiebre por dengue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428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latin typeface="Arial Narrow"/>
                        </a:rPr>
                        <a:t>153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179.74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1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Depresión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282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285</a:t>
                      </a:r>
                    </a:p>
                  </a:txBody>
                  <a:tcPr marL="5613" marR="5613" marT="5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-1.05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971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 Narrow"/>
                        </a:rPr>
                        <a:t>Accidentes  en vehículos con motor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271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213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latin typeface="Arial Narrow"/>
                        </a:rPr>
                        <a:t>27.23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971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Total :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145,955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139,063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1" i="0" u="none" strike="noStrike" dirty="0">
                          <a:latin typeface="Arial Narrow"/>
                        </a:rPr>
                        <a:t>4.96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931"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600" b="0" i="0" u="none" strike="noStrike" dirty="0">
                          <a:latin typeface="Arial"/>
                        </a:rPr>
                        <a:t>Cifras en fondo de color son incremento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5E0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2931">
                <a:tc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 dirty="0">
                          <a:latin typeface="Arial"/>
                        </a:rPr>
                        <a:t>Fuente: EPIMORBI-SUAVE. 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600" b="0" i="0" u="none" strike="noStrike" dirty="0">
                          <a:latin typeface="Arial"/>
                        </a:rPr>
                        <a:t>18/05/2016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120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 dirty="0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120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 dirty="0">
                          <a:latin typeface="Arial"/>
                        </a:rPr>
                        <a:t>**Incluye: amibiasis intestinal, shigelosis, fiebre tifoidea, giardiasis, enfermedad diarreica aguda, intoxicación alimentaria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293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 dirty="0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20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293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 dirty="0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2931">
                <a:tc>
                  <a:txBody>
                    <a:bodyPr/>
                    <a:lstStyle/>
                    <a:p>
                      <a:pPr algn="l" fontAlgn="b"/>
                      <a:endParaRPr lang="es-MX" sz="5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293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5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600" b="0" i="0" u="none" strike="noStrike" dirty="0">
                        <a:latin typeface="Arial"/>
                      </a:endParaRPr>
                    </a:p>
                  </a:txBody>
                  <a:tcPr marL="5613" marR="5613" marT="56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332656"/>
            <a:ext cx="1371581" cy="859465"/>
          </a:xfrm>
          <a:prstGeom prst="rect">
            <a:avLst/>
          </a:prstGeom>
        </p:spPr>
      </p:pic>
      <p:pic>
        <p:nvPicPr>
          <p:cNvPr id="5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476672"/>
            <a:ext cx="2462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1763688" y="1268760"/>
            <a:ext cx="5184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TENDENCIA ANUAL Y CANAL ENDEMICO  ESTATAL DE LA TB.PULMONAR 2016 </a:t>
            </a:r>
            <a:endParaRPr lang="es-MX" sz="1200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07504" y="1628800"/>
          <a:ext cx="8640960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4824536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700808"/>
            <a:ext cx="4176464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1700808"/>
            <a:ext cx="4176464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5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889347"/>
            <a:ext cx="2462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INFLUENZA PERIODO 2015-2016</a:t>
            </a:r>
            <a:endParaRPr lang="es-MX" sz="12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199" t="10913" r="23252" b="7765"/>
          <a:stretch/>
        </p:blipFill>
        <p:spPr bwMode="auto">
          <a:xfrm>
            <a:off x="755576" y="1916832"/>
            <a:ext cx="7776864" cy="461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555776" y="126876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BCS INFLUENZA PERIODO 2015-2016 </a:t>
            </a:r>
            <a:endParaRPr lang="es-MX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76238" y="1772816"/>
          <a:ext cx="8391525" cy="4032448"/>
        </p:xfrm>
        <a:graphic>
          <a:graphicData uri="http://schemas.openxmlformats.org/presentationml/2006/ole">
            <p:oleObj spid="_x0000_s4098" name="Hoja de cálculo" r:id="rId5" imgW="8391600" imgH="286693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764637"/>
            <a:ext cx="4104456" cy="1143000"/>
          </a:xfrm>
        </p:spPr>
        <p:txBody>
          <a:bodyPr>
            <a:normAutofit/>
          </a:bodyPr>
          <a:lstStyle/>
          <a:p>
            <a:r>
              <a:rPr lang="es-MX" sz="1200" dirty="0" smtClean="0"/>
              <a:t>BCS. INFLUENZA PERIODO 2015-2016 </a:t>
            </a:r>
            <a:endParaRPr lang="es-MX" sz="12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2195736" y="4869160"/>
            <a:ext cx="648072" cy="23083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s-MX" sz="900" dirty="0" smtClean="0"/>
              <a:t>2015</a:t>
            </a:r>
            <a:endParaRPr lang="es-MX" sz="9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7524328" y="2708920"/>
            <a:ext cx="504056" cy="230832"/>
          </a:xfrm>
          <a:prstGeom prst="rect">
            <a:avLst/>
          </a:prstGeom>
          <a:gradFill>
            <a:gsLst>
              <a:gs pos="0">
                <a:srgbClr val="5E9EFF"/>
              </a:gs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s-MX" sz="900" dirty="0" smtClean="0"/>
              <a:t>2016</a:t>
            </a:r>
            <a:endParaRPr lang="es-MX" sz="900" dirty="0"/>
          </a:p>
        </p:txBody>
      </p:sp>
      <p:graphicFrame>
        <p:nvGraphicFramePr>
          <p:cNvPr id="12" name="1 Gráfico"/>
          <p:cNvGraphicFramePr/>
          <p:nvPr/>
        </p:nvGraphicFramePr>
        <p:xfrm>
          <a:off x="323528" y="1628800"/>
          <a:ext cx="8640959" cy="46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12 Flecha arriba"/>
          <p:cNvSpPr/>
          <p:nvPr/>
        </p:nvSpPr>
        <p:spPr>
          <a:xfrm>
            <a:off x="3995936" y="2060848"/>
            <a:ext cx="72008" cy="33843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7783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1259632" y="1772816"/>
          <a:ext cx="6257925" cy="1533525"/>
        </p:xfrm>
        <a:graphic>
          <a:graphicData uri="http://schemas.openxmlformats.org/presentationml/2006/ole">
            <p:oleObj spid="_x0000_s2049" name="Hoja de cálculo" r:id="rId5" imgW="6258060" imgH="1533615" progId="Excel.Sheet.12">
              <p:embed/>
            </p:oleObj>
          </a:graphicData>
        </a:graphic>
      </p:graphicFrame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827584" y="4005064"/>
          <a:ext cx="7056784" cy="2105025"/>
        </p:xfrm>
        <a:graphic>
          <a:graphicData uri="http://schemas.openxmlformats.org/presentationml/2006/ole">
            <p:oleObj spid="_x0000_s2050" name="Hoja de cálculo" r:id="rId6" imgW="5857920" imgH="210511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2051720" y="1340768"/>
          <a:ext cx="4536504" cy="2016224"/>
        </p:xfrm>
        <a:graphic>
          <a:graphicData uri="http://schemas.openxmlformats.org/presentationml/2006/ole">
            <p:oleObj spid="_x0000_s22532" name="Hoja de cálculo" r:id="rId5" imgW="4333770" imgH="2105115" progId="Excel.Sheet.12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051720" y="3501008"/>
          <a:ext cx="4536504" cy="3113931"/>
        </p:xfrm>
        <a:graphic>
          <a:graphicData uri="http://schemas.openxmlformats.org/presentationml/2006/ole">
            <p:oleObj spid="_x0000_s22533" name="Hoja de cálculo" r:id="rId6" imgW="3838590" imgH="440998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4" name="3 Gráfico"/>
          <p:cNvGraphicFramePr/>
          <p:nvPr/>
        </p:nvGraphicFramePr>
        <p:xfrm>
          <a:off x="323528" y="1628800"/>
          <a:ext cx="842493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737</Words>
  <Application>Microsoft Office PowerPoint</Application>
  <PresentationFormat>Presentación en pantalla (4:3)</PresentationFormat>
  <Paragraphs>132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Hoja de cálculo</vt:lpstr>
      <vt:lpstr>B.C.S.  PANORAMA EPIDEMIOLOGICO 2016</vt:lpstr>
      <vt:lpstr>MORBILIDAD GENERAL </vt:lpstr>
      <vt:lpstr>Diapositiva 3</vt:lpstr>
      <vt:lpstr>Diapositiva 4</vt:lpstr>
      <vt:lpstr>Diapositiva 5</vt:lpstr>
      <vt:lpstr>BCS. INFLUENZA PERIODO 2015-2016 </vt:lpstr>
      <vt:lpstr>Diapositiva 7</vt:lpstr>
      <vt:lpstr>Diapositiva 8</vt:lpstr>
      <vt:lpstr>Diapositiva 9</vt:lpstr>
      <vt:lpstr>Diapositiva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150</cp:revision>
  <dcterms:created xsi:type="dcterms:W3CDTF">2014-01-30T02:50:58Z</dcterms:created>
  <dcterms:modified xsi:type="dcterms:W3CDTF">2016-08-13T18:57:12Z</dcterms:modified>
</cp:coreProperties>
</file>